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72" r:id="rId2"/>
    <p:sldId id="278" r:id="rId3"/>
    <p:sldId id="281" r:id="rId4"/>
    <p:sldId id="279" r:id="rId5"/>
    <p:sldId id="280" r:id="rId6"/>
    <p:sldId id="282" r:id="rId7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9A3F-F96A-459E-A9F5-6FC2EC1ED82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6" y="645636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BF5F-D144-45CC-8E50-9C6520956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9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omofoto.ru/photo/01/15/40/115402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14687"/>
          <a:stretch/>
        </p:blipFill>
        <p:spPr bwMode="auto">
          <a:xfrm>
            <a:off x="0" y="-1"/>
            <a:ext cx="20104100" cy="113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27CD0">
              <a:alpha val="6893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822450" y="2984550"/>
            <a:ext cx="7620000" cy="28135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b="1" spc="75" dirty="0" err="1">
                <a:solidFill>
                  <a:srgbClr val="FFFFFF"/>
                </a:solidFill>
                <a:latin typeface="Arial"/>
                <a:cs typeface="Arial"/>
              </a:rPr>
              <a:t>ГОРОД</a:t>
            </a:r>
            <a:r>
              <a:rPr sz="90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9050" b="1" spc="-8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b="1" spc="125" dirty="0">
                <a:solidFill>
                  <a:srgbClr val="FFFFFF"/>
                </a:solidFill>
                <a:latin typeface="Arial"/>
                <a:cs typeface="Arial"/>
              </a:rPr>
              <a:t>ГЛАЗОВ</a:t>
            </a:r>
            <a:endParaRPr sz="9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7658" y="2995662"/>
            <a:ext cx="8807908" cy="3135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8200"/>
              </a:lnSpc>
              <a:spcBef>
                <a:spcPts val="100"/>
              </a:spcBef>
            </a:pPr>
            <a:r>
              <a:rPr lang="ru-RU" sz="9000" b="1" spc="-10" dirty="0">
                <a:solidFill>
                  <a:srgbClr val="FFFFFF"/>
                </a:solidFill>
                <a:latin typeface="Arial"/>
                <a:cs typeface="Arial"/>
              </a:rPr>
              <a:t>БЕЗОПАСНЫЙ ГОРОД</a:t>
            </a:r>
            <a:endParaRPr lang="ru-RU" sz="9000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42450" y="3058757"/>
            <a:ext cx="45719" cy="2665176"/>
          </a:xfrm>
          <a:custGeom>
            <a:avLst/>
            <a:gdLst/>
            <a:ahLst/>
            <a:cxnLst/>
            <a:rect l="l" t="t" r="r" b="b"/>
            <a:pathLst>
              <a:path h="1269365">
                <a:moveTo>
                  <a:pt x="0" y="1269051"/>
                </a:move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04877EC-FE8B-43E8-B195-3CC29B34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7559675"/>
            <a:ext cx="109934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Calibri Light" panose="020F0302020204030204" pitchFamily="34" charset="0"/>
              </a:rPr>
              <a:t>Система экологического мониторинга. Контроль паводковых рисков в 2020 г.</a:t>
            </a:r>
            <a:endParaRPr lang="en-US" altLang="ru-RU" sz="4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Calibri Light" panose="020F0302020204030204" pitchFamily="34" charset="0"/>
              </a:rPr>
              <a:t>Развитие Системы в 2021 г.</a:t>
            </a:r>
          </a:p>
        </p:txBody>
      </p:sp>
    </p:spTree>
    <p:extLst>
      <p:ext uri="{BB962C8B-B14F-4D97-AF65-F5344CB8AC3E}">
        <p14:creationId xmlns:p14="http://schemas.microsoft.com/office/powerpoint/2010/main" val="24150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6520" y="636495"/>
            <a:ext cx="998791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5" dirty="0">
                <a:solidFill>
                  <a:srgbClr val="5B5D66"/>
                </a:solidFill>
                <a:latin typeface="Arial"/>
                <a:cs typeface="Arial"/>
              </a:rPr>
              <a:t>ГОРОД </a:t>
            </a:r>
            <a:r>
              <a:rPr sz="1650" b="1" spc="15" dirty="0">
                <a:solidFill>
                  <a:srgbClr val="5B5D66"/>
                </a:solidFill>
                <a:latin typeface="Arial"/>
                <a:cs typeface="Arial"/>
              </a:rPr>
              <a:t>ГЛАЗОВ. </a:t>
            </a:r>
            <a:r>
              <a:rPr lang="ru-RU" sz="1650" spc="-5" dirty="0">
                <a:solidFill>
                  <a:srgbClr val="5B5D66"/>
                </a:solidFill>
                <a:latin typeface="Arial"/>
                <a:cs typeface="Arial"/>
              </a:rPr>
              <a:t>БЕЗОПАСНЫЙ ГОРОД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6BCC5-4DD9-4ABB-BA45-77ED5731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5" y="506828"/>
            <a:ext cx="6858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FB122-0C1C-454F-A15B-AD2C75D4532C}"/>
              </a:ext>
            </a:extLst>
          </p:cNvPr>
          <p:cNvSpPr txBox="1"/>
          <p:nvPr/>
        </p:nvSpPr>
        <p:spPr>
          <a:xfrm>
            <a:off x="5327650" y="1387475"/>
            <a:ext cx="8587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Система экологического мониторинга.</a:t>
            </a:r>
          </a:p>
          <a:p>
            <a:pPr algn="ctr"/>
            <a:r>
              <a:rPr lang="ru-RU" sz="4000" dirty="0"/>
              <a:t>Паводковый пост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7C6BA96-0578-4508-9271-F95F8EE77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17" y="4160760"/>
            <a:ext cx="4244708" cy="57993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262050E-A657-4681-B9F8-2948C6BB7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4160760"/>
            <a:ext cx="9134475" cy="560871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1873D6E-D189-41DF-82BF-8F59677ABE29}"/>
              </a:ext>
            </a:extLst>
          </p:cNvPr>
          <p:cNvSpPr txBox="1"/>
          <p:nvPr/>
        </p:nvSpPr>
        <p:spPr>
          <a:xfrm>
            <a:off x="11423650" y="3292475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Рабочее место диспетчера ЕДДС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D7EAB6D-D27F-441F-B890-53F35D8D7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5813347"/>
            <a:ext cx="2161622" cy="10668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8347617-CBD2-4AD0-A261-0325EBC49DF5}"/>
              </a:ext>
            </a:extLst>
          </p:cNvPr>
          <p:cNvSpPr txBox="1"/>
          <p:nvPr/>
        </p:nvSpPr>
        <p:spPr>
          <a:xfrm>
            <a:off x="959042" y="3292474"/>
            <a:ext cx="772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Место установки. Мост через р. Чепца</a:t>
            </a:r>
          </a:p>
        </p:txBody>
      </p:sp>
    </p:spTree>
    <p:extLst>
      <p:ext uri="{BB962C8B-B14F-4D97-AF65-F5344CB8AC3E}">
        <p14:creationId xmlns:p14="http://schemas.microsoft.com/office/powerpoint/2010/main" val="364967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6520" y="636495"/>
            <a:ext cx="998791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5" dirty="0">
                <a:solidFill>
                  <a:srgbClr val="5B5D66"/>
                </a:solidFill>
                <a:latin typeface="Arial"/>
                <a:cs typeface="Arial"/>
              </a:rPr>
              <a:t>ГОРОД </a:t>
            </a:r>
            <a:r>
              <a:rPr sz="1650" b="1" spc="15" dirty="0">
                <a:solidFill>
                  <a:srgbClr val="5B5D66"/>
                </a:solidFill>
                <a:latin typeface="Arial"/>
                <a:cs typeface="Arial"/>
              </a:rPr>
              <a:t>ГЛАЗОВ. </a:t>
            </a:r>
            <a:r>
              <a:rPr lang="ru-RU" sz="1650" spc="-5" dirty="0">
                <a:solidFill>
                  <a:srgbClr val="5B5D66"/>
                </a:solidFill>
                <a:latin typeface="Arial"/>
                <a:cs typeface="Arial"/>
              </a:rPr>
              <a:t>БЕЗОПАСНЫЙ ГОРОД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6BCC5-4DD9-4ABB-BA45-77ED5731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5" y="506828"/>
            <a:ext cx="6858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FB122-0C1C-454F-A15B-AD2C75D4532C}"/>
              </a:ext>
            </a:extLst>
          </p:cNvPr>
          <p:cNvSpPr txBox="1"/>
          <p:nvPr/>
        </p:nvSpPr>
        <p:spPr>
          <a:xfrm>
            <a:off x="5327650" y="1387475"/>
            <a:ext cx="8587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Система экологического мониторинга.</a:t>
            </a:r>
          </a:p>
          <a:p>
            <a:pPr algn="ctr"/>
            <a:r>
              <a:rPr lang="ru-RU" sz="4000" dirty="0"/>
              <a:t>Электронная карта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46F3B7-6715-4C3C-B655-469CC9C96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3597274"/>
            <a:ext cx="9465079" cy="5316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067F14-8AF1-475B-87F8-D534FE4AF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904" y="3609004"/>
            <a:ext cx="8458200" cy="5316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48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6520" y="636495"/>
            <a:ext cx="998791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5" dirty="0">
                <a:solidFill>
                  <a:srgbClr val="5B5D66"/>
                </a:solidFill>
                <a:latin typeface="Arial"/>
                <a:cs typeface="Arial"/>
              </a:rPr>
              <a:t>ГОРОД </a:t>
            </a:r>
            <a:r>
              <a:rPr sz="1650" b="1" spc="15" dirty="0">
                <a:solidFill>
                  <a:srgbClr val="5B5D66"/>
                </a:solidFill>
                <a:latin typeface="Arial"/>
                <a:cs typeface="Arial"/>
              </a:rPr>
              <a:t>ГЛАЗОВ. </a:t>
            </a:r>
            <a:r>
              <a:rPr lang="ru-RU" sz="1650" spc="-5" dirty="0">
                <a:solidFill>
                  <a:srgbClr val="5B5D66"/>
                </a:solidFill>
                <a:latin typeface="Arial"/>
                <a:cs typeface="Arial"/>
              </a:rPr>
              <a:t>БЕЗОПАСНЫЙ ГОРОД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6BCC5-4DD9-4ABB-BA45-77ED5731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5" y="506828"/>
            <a:ext cx="6858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FB122-0C1C-454F-A15B-AD2C75D4532C}"/>
              </a:ext>
            </a:extLst>
          </p:cNvPr>
          <p:cNvSpPr txBox="1"/>
          <p:nvPr/>
        </p:nvSpPr>
        <p:spPr>
          <a:xfrm>
            <a:off x="5327650" y="1387475"/>
            <a:ext cx="8587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Система экологического мониторинга.</a:t>
            </a:r>
          </a:p>
          <a:p>
            <a:pPr algn="ctr"/>
            <a:r>
              <a:rPr lang="ru-RU" sz="4000" dirty="0"/>
              <a:t>Паводковый пост. Базовый блок.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626356-5352-4179-8142-F21599C8D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2911475"/>
            <a:ext cx="4800600" cy="3600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37C470-720C-4904-B6F9-4E87C4A302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3978275"/>
            <a:ext cx="4572000" cy="3927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928C4A-6A64-4653-8A0D-8451E714F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18" y="5643327"/>
            <a:ext cx="4689282" cy="35169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FAA107-6FF8-40E0-916E-AC2617F77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57" y="7026275"/>
            <a:ext cx="4863704" cy="3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6520" y="636495"/>
            <a:ext cx="998791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5" dirty="0">
                <a:solidFill>
                  <a:srgbClr val="5B5D66"/>
                </a:solidFill>
                <a:latin typeface="Arial"/>
                <a:cs typeface="Arial"/>
              </a:rPr>
              <a:t>ГОРОД </a:t>
            </a:r>
            <a:r>
              <a:rPr sz="1650" b="1" spc="15" dirty="0">
                <a:solidFill>
                  <a:srgbClr val="5B5D66"/>
                </a:solidFill>
                <a:latin typeface="Arial"/>
                <a:cs typeface="Arial"/>
              </a:rPr>
              <a:t>ГЛАЗОВ. </a:t>
            </a:r>
            <a:r>
              <a:rPr lang="ru-RU" sz="1650" spc="-5" dirty="0">
                <a:solidFill>
                  <a:srgbClr val="5B5D66"/>
                </a:solidFill>
                <a:latin typeface="Arial"/>
                <a:cs typeface="Arial"/>
              </a:rPr>
              <a:t>БЕЗОПАСНЫЙ ГОРОД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6BCC5-4DD9-4ABB-BA45-77ED5731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5" y="506828"/>
            <a:ext cx="6858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FB122-0C1C-454F-A15B-AD2C75D4532C}"/>
              </a:ext>
            </a:extLst>
          </p:cNvPr>
          <p:cNvSpPr txBox="1"/>
          <p:nvPr/>
        </p:nvSpPr>
        <p:spPr>
          <a:xfrm>
            <a:off x="5327650" y="1387475"/>
            <a:ext cx="8587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Система экологического мониторинга.</a:t>
            </a:r>
          </a:p>
          <a:p>
            <a:pPr algn="ctr"/>
            <a:r>
              <a:rPr lang="ru-RU" sz="4000" dirty="0"/>
              <a:t>Развитие Системы в 2021 году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529E23-8786-4DE2-A6F8-8B6390F41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32" y="3368675"/>
            <a:ext cx="2667000" cy="2438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0EC0BB-E28E-4E91-BBE7-9B64BDE3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650" y="3505506"/>
            <a:ext cx="2028825" cy="20288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D2931A-3309-4828-8B19-CFF508D3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245" y="3626849"/>
            <a:ext cx="1873899" cy="19910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9D1163-3032-42AA-9C43-BE4B7CB426D2}"/>
              </a:ext>
            </a:extLst>
          </p:cNvPr>
          <p:cNvSpPr txBox="1"/>
          <p:nvPr/>
        </p:nvSpPr>
        <p:spPr>
          <a:xfrm>
            <a:off x="985905" y="6349270"/>
            <a:ext cx="7458645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Датчики загрязнения окружающей среды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оксида азота (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NO) 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диоксида азота (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NO2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диоксида серы (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SO2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сероводорода (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H2S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аммиака (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NH3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диоксида углерода (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CO2) 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суммы углеводородов (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CH) 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Хлор 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Cl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Формальдегид или другие опасные вещества</a:t>
            </a:r>
          </a:p>
          <a:p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45CE2A-0639-4026-A027-1224C5B38CF7}"/>
              </a:ext>
            </a:extLst>
          </p:cNvPr>
          <p:cNvSpPr txBox="1"/>
          <p:nvPr/>
        </p:nvSpPr>
        <p:spPr>
          <a:xfrm>
            <a:off x="13187171" y="6332673"/>
            <a:ext cx="549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Ультразвуковая Метеостанция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A317C-E530-443D-9413-E70EED4055B7}"/>
              </a:ext>
            </a:extLst>
          </p:cNvPr>
          <p:cNvSpPr txBox="1"/>
          <p:nvPr/>
        </p:nvSpPr>
        <p:spPr>
          <a:xfrm>
            <a:off x="6291089" y="3919753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+</a:t>
            </a:r>
            <a:endParaRPr lang="ru-RU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D2BEFA-BA3C-405A-99F7-7FCB411B0B56}"/>
              </a:ext>
            </a:extLst>
          </p:cNvPr>
          <p:cNvSpPr txBox="1"/>
          <p:nvPr/>
        </p:nvSpPr>
        <p:spPr>
          <a:xfrm>
            <a:off x="12836180" y="398795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3531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6520" y="636495"/>
            <a:ext cx="998791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5" dirty="0">
                <a:solidFill>
                  <a:srgbClr val="5B5D66"/>
                </a:solidFill>
                <a:latin typeface="Arial"/>
                <a:cs typeface="Arial"/>
              </a:rPr>
              <a:t>ГОРОД </a:t>
            </a:r>
            <a:r>
              <a:rPr sz="1650" b="1" spc="15" dirty="0">
                <a:solidFill>
                  <a:srgbClr val="5B5D66"/>
                </a:solidFill>
                <a:latin typeface="Arial"/>
                <a:cs typeface="Arial"/>
              </a:rPr>
              <a:t>ГЛАЗОВ. </a:t>
            </a:r>
            <a:r>
              <a:rPr lang="ru-RU" sz="1650" spc="-5" dirty="0">
                <a:solidFill>
                  <a:srgbClr val="5B5D66"/>
                </a:solidFill>
                <a:latin typeface="Arial"/>
                <a:cs typeface="Arial"/>
              </a:rPr>
              <a:t>БЕЗОПАСНЫЙ ГОРОД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6BCC5-4DD9-4ABB-BA45-77ED5731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5" y="506828"/>
            <a:ext cx="6858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FB122-0C1C-454F-A15B-AD2C75D4532C}"/>
              </a:ext>
            </a:extLst>
          </p:cNvPr>
          <p:cNvSpPr txBox="1"/>
          <p:nvPr/>
        </p:nvSpPr>
        <p:spPr>
          <a:xfrm>
            <a:off x="5327650" y="1387475"/>
            <a:ext cx="8587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Система экологического мониторинга.</a:t>
            </a:r>
          </a:p>
          <a:p>
            <a:pPr algn="ctr"/>
            <a:r>
              <a:rPr lang="ru-RU" sz="4000" dirty="0"/>
              <a:t>Развитие Системы в 2021 году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D645865-9700-4946-885A-B14300F9E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70290"/>
              </p:ext>
            </p:extLst>
          </p:nvPr>
        </p:nvGraphicFramePr>
        <p:xfrm>
          <a:off x="1312930" y="3063875"/>
          <a:ext cx="17959320" cy="695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4720">
                  <a:extLst>
                    <a:ext uri="{9D8B030D-6E8A-4147-A177-3AD203B41FA5}">
                      <a16:colId xmlns:a16="http://schemas.microsoft.com/office/drawing/2014/main" val="2907712688"/>
                    </a:ext>
                  </a:extLst>
                </a:gridCol>
                <a:gridCol w="2589815">
                  <a:extLst>
                    <a:ext uri="{9D8B030D-6E8A-4147-A177-3AD203B41FA5}">
                      <a16:colId xmlns:a16="http://schemas.microsoft.com/office/drawing/2014/main" val="1262082795"/>
                    </a:ext>
                  </a:extLst>
                </a:gridCol>
                <a:gridCol w="4294500">
                  <a:extLst>
                    <a:ext uri="{9D8B030D-6E8A-4147-A177-3AD203B41FA5}">
                      <a16:colId xmlns:a16="http://schemas.microsoft.com/office/drawing/2014/main" val="3576807298"/>
                    </a:ext>
                  </a:extLst>
                </a:gridCol>
                <a:gridCol w="3950285">
                  <a:extLst>
                    <a:ext uri="{9D8B030D-6E8A-4147-A177-3AD203B41FA5}">
                      <a16:colId xmlns:a16="http://schemas.microsoft.com/office/drawing/2014/main" val="3903312306"/>
                    </a:ext>
                  </a:extLst>
                </a:gridCol>
              </a:tblGrid>
              <a:tr h="939702">
                <a:tc>
                  <a:txBody>
                    <a:bodyPr/>
                    <a:lstStyle/>
                    <a:p>
                      <a:r>
                        <a:rPr lang="ru-RU" sz="4000" dirty="0"/>
                        <a:t>Позиция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Цена</a:t>
                      </a:r>
                      <a:r>
                        <a:rPr lang="en-US" sz="4000" dirty="0"/>
                        <a:t>, </a:t>
                      </a:r>
                      <a:r>
                        <a:rPr lang="ru-RU" sz="4000" dirty="0" err="1"/>
                        <a:t>тыс.руб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Стоимость</a:t>
                      </a:r>
                      <a:r>
                        <a:rPr lang="en-US" sz="4000" dirty="0"/>
                        <a:t>, </a:t>
                      </a:r>
                      <a:r>
                        <a:rPr lang="ru-RU" sz="4000" dirty="0" err="1"/>
                        <a:t>тыс.руб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27696"/>
                  </a:ext>
                </a:extLst>
              </a:tr>
              <a:tr h="2575560">
                <a:tc>
                  <a:txBody>
                    <a:bodyPr/>
                    <a:lstStyle/>
                    <a:p>
                      <a:r>
                        <a:rPr lang="ru-RU" altLang="ru-RU" sz="3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Компактный пост автоматического контроля загрязняющих веществ в атмосферном воздухе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6900</a:t>
                      </a:r>
                    </a:p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13247"/>
                  </a:ext>
                </a:extLst>
              </a:tr>
              <a:tr h="2114330">
                <a:tc>
                  <a:txBody>
                    <a:bodyPr/>
                    <a:lstStyle/>
                    <a:p>
                      <a:r>
                        <a:rPr lang="ru-RU" altLang="ru-RU" sz="3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Автоматическая ультразвуковая метеостанция на АГК 38, 8 параметров</a:t>
                      </a:r>
                      <a:endParaRPr lang="ru-RU" altLang="ru-RU" sz="3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52822"/>
                  </a:ext>
                </a:extLst>
              </a:tr>
              <a:tr h="952754">
                <a:tc>
                  <a:txBody>
                    <a:bodyPr/>
                    <a:lstStyle/>
                    <a:p>
                      <a:r>
                        <a:rPr lang="ru-RU" altLang="ru-RU" sz="3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5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E5E5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6088</TotalTime>
  <Words>185</Words>
  <Application>Microsoft Office PowerPoint</Application>
  <PresentationFormat>Произвольный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Малюкова</dc:creator>
  <cp:lastModifiedBy>Рустам Хальфеев</cp:lastModifiedBy>
  <cp:revision>217</cp:revision>
  <cp:lastPrinted>2020-10-22T13:21:48Z</cp:lastPrinted>
  <dcterms:created xsi:type="dcterms:W3CDTF">2019-10-28T12:16:20Z</dcterms:created>
  <dcterms:modified xsi:type="dcterms:W3CDTF">2020-12-29T08:58:24Z</dcterms:modified>
</cp:coreProperties>
</file>